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04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algn="l" indent="0" marL="0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0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08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dirty="0"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2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5" name="Content Placeholder 26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587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p>
            <a:endParaRPr kumimoji="0" lang="en-US"/>
          </a:p>
        </p:txBody>
      </p:sp>
      <p:sp>
        <p:nvSpPr>
          <p:cNvPr id="1048588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dirty="0"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3">
        <a:schemeClr val="bg2"/>
      </p:bgRef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30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algn="r" indent="0" marL="0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31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32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33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48634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anchor="t" rtlCol="0"/>
          <a:lstStyle>
            <a:lvl1pPr algn="r"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6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7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8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3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40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2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indent="0" marL="0">
              <a:buNone/>
              <a:defRPr baseline="0" b="0" cap="all" sz="180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3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indent="0" marL="0">
              <a:buNone/>
              <a:defRPr baseline="0" b="0" cap="all" sz="180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5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dirty="0" kumimoji="0" lang="en-US"/>
          </a:p>
        </p:txBody>
      </p:sp>
      <p:sp>
        <p:nvSpPr>
          <p:cNvPr id="1048649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0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1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51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54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b="1" sz="2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5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indent="0" marL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6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58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kumimoji="0" lang="en-US"/>
          </a:p>
        </p:txBody>
      </p:sp>
      <p:sp>
        <p:nvSpPr>
          <p:cNvPr id="10486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algn="bl" blurRad="1000" dir="5400000" dist="900" endA="500" endPos="10000" rotWithShape="0" stA="49000" sy="-90000"/>
          </a:effectLst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1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4CBEAF9-9E58-4CC8-A6FF-6DD8A58DEEA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kumimoji="0" lang="en-US"/>
          </a:p>
        </p:txBody>
      </p:sp>
      <p:sp>
        <p:nvSpPr>
          <p:cNvPr id="104862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A15C064-DD44-4CAC-873E-2D1F5482167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48622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b="1" sz="2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3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indent="0" marL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8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/>
        </p:spPr>
        <p:txBody>
          <a:bodyPr vert="horz"/>
          <a:lstStyle>
            <a:lvl1pPr algn="l" eaLnBrk="1" hangingPunct="1" latinLnBrk="0">
              <a:defRPr sz="1200" kumimoji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hangingPunct="1" latinLnBrk="0"/>
            <a:fld id="{74CBEAF9-9E58-4CC8-A6FF-6DD8A58DEEA4}" type="datetimeFigureOut">
              <a:rPr lang="en-US" smtClean="0"/>
              <a:pPr algn="l" eaLnBrk="1" hangingPunct="1" latinLnBrk="0"/>
              <a:t>4/23/2019</a:t>
            </a:fld>
            <a:endParaRPr dirty="0" lang="en-US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4857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/>
        </p:spPr>
        <p:txBody>
          <a:bodyPr vert="horz"/>
          <a:lstStyle>
            <a:lvl1pPr algn="r" eaLnBrk="1" hangingPunct="1" latinLnBrk="0">
              <a:defRPr sz="1200" kumimoji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hangingPunct="1" latinLnBrk="0"/>
            <a:endParaRPr dirty="0" kumimoji="0" lang="en-US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4858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/>
        </p:spPr>
        <p:txBody>
          <a:bodyPr vert="horz"/>
          <a:lstStyle>
            <a:lvl1pPr algn="r" eaLnBrk="1" hangingPunct="1" latinLnBrk="0">
              <a:defRPr sz="1200" kumimoji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t>‹#›</a:t>
            </a:fld>
            <a:endParaRPr dirty="0" kumimoji="0" lang="en-US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48581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/>
        </p:spPr>
        <p:txBody>
          <a:bodyPr anchor="ctr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2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83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/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aseline="0" cap="all" sz="3600" kern="1200" kumimoji="0">
          <a:solidFill>
            <a:schemeClr val="tx2"/>
          </a:solidFill>
          <a:effectLst>
            <a:reflection algn="bl" blurRad="12700" dir="5400000" endA="300" endPos="55000" rotWithShape="0" stA="48000" sy="-90000"/>
          </a:effectLst>
          <a:latin typeface="+mj-lt"/>
          <a:ea typeface="+mj-ea"/>
          <a:cs typeface="+mj-cs"/>
        </a:defRPr>
      </a:lvl1pPr>
    </p:titleStyle>
    <p:bodyStyle>
      <a:lvl1pPr algn="l" eaLnBrk="1" hangingPunct="1" indent="-342900" latinLnBrk="0" marL="342900" rtl="0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 kumimoji="0">
          <a:solidFill>
            <a:schemeClr val="tx2"/>
          </a:solidFill>
          <a:latin typeface="+mn-lt"/>
          <a:ea typeface="+mn-ea"/>
          <a:cs typeface="+mn-cs"/>
        </a:defRPr>
      </a:lvl1pPr>
      <a:lvl2pPr algn="l" eaLnBrk="1" hangingPunct="1" indent="-285750" latinLnBrk="0" marL="742950" rtl="0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 kumimoji="0">
          <a:solidFill>
            <a:schemeClr val="tx2"/>
          </a:solidFill>
          <a:latin typeface="+mn-lt"/>
          <a:ea typeface="+mn-ea"/>
          <a:cs typeface="+mn-cs"/>
        </a:defRPr>
      </a:lvl2pPr>
      <a:lvl3pPr algn="l" eaLnBrk="1" hangingPunct="1" indent="-228600" latinLnBrk="0" marL="1143000" rtl="0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 kumimoji="0">
          <a:solidFill>
            <a:schemeClr val="tx2"/>
          </a:solidFill>
          <a:latin typeface="+mn-lt"/>
          <a:ea typeface="+mn-ea"/>
          <a:cs typeface="+mn-cs"/>
        </a:defRPr>
      </a:lvl3pPr>
      <a:lvl4pPr algn="l" eaLnBrk="1" hangingPunct="1" indent="-228600" latinLnBrk="0" marL="1600200" rtl="0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 kumimoji="0">
          <a:solidFill>
            <a:schemeClr val="tx2"/>
          </a:solidFill>
          <a:latin typeface="+mn-lt"/>
          <a:ea typeface="+mn-ea"/>
          <a:cs typeface="+mn-cs"/>
        </a:defRPr>
      </a:lvl4pPr>
      <a:lvl5pPr algn="l" eaLnBrk="1" hangingPunct="1" indent="-228600" latinLnBrk="0" marL="2057400" rtl="0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 kumimoji="0">
          <a:solidFill>
            <a:schemeClr val="tx2"/>
          </a:solidFill>
          <a:latin typeface="+mn-lt"/>
          <a:ea typeface="+mn-ea"/>
          <a:cs typeface="+mn-cs"/>
        </a:defRPr>
      </a:lvl5pPr>
      <a:lvl6pPr algn="l" eaLnBrk="1" hangingPunct="1" indent="-228600" latinLnBrk="0" marL="2514600" rtl="0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 kumimoji="0">
          <a:solidFill>
            <a:schemeClr val="tx2"/>
          </a:solidFill>
          <a:latin typeface="+mn-lt"/>
          <a:ea typeface="+mn-ea"/>
          <a:cs typeface="+mn-cs"/>
        </a:defRPr>
      </a:lvl6pPr>
      <a:lvl7pPr algn="l" eaLnBrk="1" hangingPunct="1" indent="-228600" latinLnBrk="0" marL="2971800" rtl="0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 kumimoji="0">
          <a:solidFill>
            <a:schemeClr val="tx2"/>
          </a:solidFill>
          <a:latin typeface="+mn-lt"/>
          <a:ea typeface="+mn-ea"/>
          <a:cs typeface="+mn-cs"/>
        </a:defRPr>
      </a:lvl7pPr>
      <a:lvl8pPr algn="l" eaLnBrk="1" hangingPunct="1" indent="-228600" latinLnBrk="0" marL="3429000" rtl="0">
        <a:spcBef>
          <a:spcPct val="20000"/>
        </a:spcBef>
        <a:buClr>
          <a:schemeClr val="accent1"/>
        </a:buClr>
        <a:buSzPct val="60000"/>
        <a:buFont typeface="Wingdings 2"/>
        <a:buChar char=""/>
        <a:defRPr baseline="0" sz="1600" kern="1200" kumimoji="0">
          <a:solidFill>
            <a:schemeClr val="tx2"/>
          </a:solidFill>
          <a:latin typeface="+mn-lt"/>
          <a:ea typeface="+mn-ea"/>
          <a:cs typeface="+mn-cs"/>
        </a:defRPr>
      </a:lvl8pPr>
      <a:lvl9pPr algn="l" eaLnBrk="1" hangingPunct="1" indent="-228600" latinLnBrk="0" marL="3886200" rtl="0">
        <a:spcBef>
          <a:spcPct val="20000"/>
        </a:spcBef>
        <a:buClr>
          <a:schemeClr val="accent1"/>
        </a:buClr>
        <a:buSzPct val="60000"/>
        <a:buFont typeface="Wingdings 2"/>
        <a:buChar char=""/>
        <a:defRPr baseline="0" sz="1400" kern="1200" kumimoji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sz="3100" lang="en-US" smtClean="0"/>
              <a:t/>
            </a:r>
            <a:br>
              <a:rPr dirty="0" sz="31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2000" lang="en-US" smtClean="0"/>
              <a:t> </a:t>
            </a:r>
            <a:r>
              <a:rPr dirty="0" sz="2000" lang="en-US" smtClean="0"/>
              <a:t/>
            </a:r>
            <a:br>
              <a:rPr dirty="0" sz="2000" lang="en-US" smtClean="0"/>
            </a:br>
            <a:r>
              <a:rPr dirty="0" sz="2000" lang="en-US" smtClean="0"/>
              <a:t/>
            </a:r>
            <a:br>
              <a:rPr dirty="0" sz="2000" lang="en-US" smtClean="0"/>
            </a:br>
            <a:r>
              <a:rPr dirty="0" sz="2000" lang="en-US" smtClean="0"/>
              <a:t>AMBEDKAR </a:t>
            </a:r>
            <a:r>
              <a:rPr dirty="0" sz="2000" lang="en-US" smtClean="0"/>
              <a:t>AND SOCIAL JUSTICE</a:t>
            </a:r>
            <a:r>
              <a:rPr dirty="0" sz="1400" lang="en-US" smtClean="0"/>
              <a:t/>
            </a:r>
            <a:br>
              <a:rPr dirty="0" sz="1400" lang="en-US" smtClean="0"/>
            </a:br>
            <a:r>
              <a:rPr dirty="0" sz="1400" lang="en-US" smtClean="0"/>
              <a:t/>
            </a:r>
            <a:br>
              <a:rPr dirty="0" sz="1400" lang="en-US" smtClean="0"/>
            </a:br>
            <a:r>
              <a:rPr dirty="0" sz="1600" lang="en-US" smtClean="0"/>
              <a:t>Represented By </a:t>
            </a:r>
            <a:r>
              <a:rPr dirty="0" sz="1600" lang="en-US" err="1" smtClean="0"/>
              <a:t>Anindita</a:t>
            </a:r>
            <a:r>
              <a:rPr dirty="0" sz="1600" lang="en-US" smtClean="0"/>
              <a:t> </a:t>
            </a:r>
            <a:r>
              <a:rPr dirty="0" sz="1600" lang="en-US" err="1" smtClean="0"/>
              <a:t>Chatterjee</a:t>
            </a:r>
            <a:r>
              <a:rPr dirty="0" sz="1600" lang="en-US" smtClean="0"/>
              <a:t> </a:t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1600" lang="en-US" smtClean="0"/>
              <a:t/>
            </a:r>
            <a:br>
              <a:rPr dirty="0" sz="1600" lang="en-US" smtClean="0"/>
            </a:br>
            <a:r>
              <a:rPr dirty="0" sz="2000" lang="en-US" smtClean="0"/>
              <a:t>Full </a:t>
            </a:r>
            <a:r>
              <a:rPr dirty="0" sz="2000" lang="en-US" smtClean="0"/>
              <a:t>Name  Baba </a:t>
            </a:r>
            <a:r>
              <a:rPr dirty="0" sz="2000" lang="en-US" err="1" smtClean="0"/>
              <a:t>saheb</a:t>
            </a:r>
            <a:r>
              <a:rPr dirty="0" sz="2000" lang="en-US" smtClean="0"/>
              <a:t> </a:t>
            </a:r>
            <a:r>
              <a:rPr dirty="0" sz="2000" lang="en-US" err="1" smtClean="0"/>
              <a:t>bhimrao</a:t>
            </a:r>
            <a:r>
              <a:rPr dirty="0" sz="2000" lang="en-US" smtClean="0"/>
              <a:t> </a:t>
            </a:r>
            <a:r>
              <a:rPr dirty="0" sz="2000" lang="en-US" err="1" smtClean="0"/>
              <a:t>ramji</a:t>
            </a:r>
            <a:r>
              <a:rPr dirty="0" sz="2000" lang="en-US" smtClean="0"/>
              <a:t> </a:t>
            </a:r>
            <a:r>
              <a:rPr dirty="0" sz="2000" lang="en-US" err="1" smtClean="0"/>
              <a:t>AmbedkaR</a:t>
            </a:r>
            <a:r>
              <a:rPr dirty="0" sz="2000" lang="en-US" smtClean="0"/>
              <a:t/>
            </a:r>
            <a:br>
              <a:rPr dirty="0" sz="2000" lang="en-US" smtClean="0"/>
            </a:br>
            <a:r>
              <a:rPr dirty="0" sz="2000" lang="en-US" smtClean="0"/>
              <a:t>(14</a:t>
            </a:r>
            <a:r>
              <a:rPr baseline="30000" dirty="0" sz="2000" lang="en-US" smtClean="0"/>
              <a:t>th</a:t>
            </a:r>
            <a:r>
              <a:rPr dirty="0" sz="2000" lang="en-US" smtClean="0"/>
              <a:t> April 1891-6</a:t>
            </a:r>
            <a:r>
              <a:rPr baseline="30000" dirty="0" sz="2000" lang="en-US" smtClean="0"/>
              <a:t>th</a:t>
            </a:r>
            <a:r>
              <a:rPr dirty="0" sz="2000" lang="en-US" smtClean="0"/>
              <a:t> December 1956 )</a:t>
            </a:r>
            <a:br>
              <a:rPr dirty="0" sz="200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pic>
        <p:nvPicPr>
          <p:cNvPr id="2097154" name="Content Placeholder 4" descr="41QP9T7QoOL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048000" y="1524000"/>
            <a:ext cx="2819400" cy="423333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dirty="0" sz="2000" lang="en-US" smtClean="0"/>
              <a:t>LIST OF BOOKS WRITTEN BY B R AMBEDKAR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ctr" indent="-514350" marL="514350">
              <a:buFont typeface="+mj-lt"/>
              <a:buAutoNum type="arabicPeriod"/>
            </a:pPr>
            <a:endParaRPr dirty="0" lang="en-US" smtClean="0"/>
          </a:p>
          <a:p>
            <a:pPr indent="-514350" marL="514350">
              <a:buFont typeface="+mj-lt"/>
              <a:buAutoNum type="arabicPeriod"/>
            </a:pPr>
            <a:r>
              <a:rPr b="1" dirty="0" sz="1600" lang="en-US" smtClean="0"/>
              <a:t>STATE AND MINORITIES (1947)</a:t>
            </a:r>
          </a:p>
          <a:p>
            <a:pPr indent="-514350" marL="514350">
              <a:buFont typeface="+mj-lt"/>
              <a:buAutoNum type="arabicPeriod"/>
            </a:pPr>
            <a:r>
              <a:rPr b="1" dirty="0" sz="1600" lang="en-US" smtClean="0"/>
              <a:t>WHO </a:t>
            </a:r>
            <a:r>
              <a:rPr b="1" dirty="0" sz="1600" lang="en-US" smtClean="0"/>
              <a:t>WERE THE SHUDRAS </a:t>
            </a:r>
            <a:r>
              <a:rPr b="1" dirty="0" sz="1600" lang="en-US" smtClean="0"/>
              <a:t> (1948)</a:t>
            </a:r>
            <a:endParaRPr b="1" dirty="0" sz="1600" lang="en-US" smtClean="0"/>
          </a:p>
          <a:p>
            <a:pPr indent="-514350" marL="514350">
              <a:buFont typeface="+mj-lt"/>
              <a:buAutoNum type="arabicPeriod"/>
            </a:pPr>
            <a:r>
              <a:rPr b="1" dirty="0" sz="1600" lang="en-US" smtClean="0"/>
              <a:t>THE UNTOUCHAB</a:t>
            </a:r>
            <a:r>
              <a:rPr b="1" dirty="0" sz="1600" lang="en-US" smtClean="0"/>
              <a:t>L</a:t>
            </a:r>
            <a:r>
              <a:rPr b="1" dirty="0" sz="1600" lang="en-US" smtClean="0"/>
              <a:t>E</a:t>
            </a:r>
            <a:r>
              <a:rPr b="1" dirty="0" sz="1600" lang="en-US" smtClean="0"/>
              <a:t>S </a:t>
            </a:r>
            <a:r>
              <a:rPr b="1" dirty="0" sz="1600" lang="en-US" smtClean="0"/>
              <a:t> (1948)</a:t>
            </a:r>
            <a:endParaRPr b="1" dirty="0" sz="1600" lang="en-US" smtClean="0"/>
          </a:p>
          <a:p>
            <a:pPr algn="ctr" indent="-514350" marL="514350">
              <a:buNone/>
            </a:pPr>
            <a:endParaRPr dirty="0"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dirty="0" sz="2000" lang="en-US" smtClean="0"/>
              <a:t>EVOLUTION OF SOCIAL JUSTICE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b="1" dirty="0" sz="1600" lang="en-US" smtClean="0"/>
          </a:p>
          <a:p>
            <a:endParaRPr b="1" dirty="0" sz="1600" lang="en-US" smtClean="0"/>
          </a:p>
          <a:p>
            <a:r>
              <a:rPr b="1" dirty="0" sz="1600" lang="en-US" smtClean="0"/>
              <a:t>IN </a:t>
            </a:r>
            <a:r>
              <a:rPr b="1" dirty="0" sz="1600" lang="en-US" smtClean="0"/>
              <a:t>ROMAN GREEK TRADITION IT WAS CICERO WHO ELABORATED THE CONCEPT OF SOCIAL JUSTICE WHEN HE DECLARED WE ARE BORN FOR JUSTICE.</a:t>
            </a:r>
          </a:p>
          <a:p>
            <a:pPr algn="ctr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dirty="0" sz="1800" lang="en-US" smtClean="0"/>
              <a:t>DIFFERENT THEORIES OF SOCIAL JUSTICE</a:t>
            </a:r>
            <a:br>
              <a:rPr dirty="0" sz="1800" lang="en-US" smtClean="0"/>
            </a:br>
            <a:endParaRPr dirty="0" sz="180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sz="1600" lang="en-US" smtClean="0"/>
              <a:t>THE TERM SOCIAL </a:t>
            </a:r>
            <a:r>
              <a:rPr b="1" dirty="0" sz="1600" lang="en-US" smtClean="0"/>
              <a:t>JUSTICE </a:t>
            </a:r>
            <a:r>
              <a:rPr b="1" dirty="0" sz="1600" lang="en-US" smtClean="0"/>
              <a:t>IS QUITE COMPREHENSIVE.SOCIAL JUSTICE IS A BUNDLE OF RIGHTS.IT IS A BALANCING WHEEL BETWEEN HAVES AND HAVE NOTS.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dirty="0" sz="2000" lang="en-US" smtClean="0"/>
              <a:t>AMBEDKAR’S </a:t>
            </a:r>
            <a:r>
              <a:rPr dirty="0" sz="2000" lang="en-US" smtClean="0"/>
              <a:t>VISION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r>
              <a:rPr b="1" dirty="0" sz="1600" lang="en-US" smtClean="0"/>
              <a:t>ACCORDING TO AMBEDKAR THE TERM SOCIAL  JUSTICE IS BASED UPON EQUALITY LIBERTY FRATERNITY OF ALL HUMAN BEINGS</a:t>
            </a:r>
            <a:r>
              <a:rPr b="1" dirty="0" sz="1600" lang="en-US" smtClean="0"/>
              <a:t>.</a:t>
            </a:r>
          </a:p>
          <a:p>
            <a:pPr algn="ctr">
              <a:buNone/>
            </a:pPr>
            <a:endParaRPr b="1" dirty="0" sz="1600" lang="en-US" smtClean="0"/>
          </a:p>
          <a:p>
            <a:pPr algn="ctr">
              <a:buNone/>
            </a:pPr>
            <a:endParaRPr b="1" dirty="0" sz="1600" lang="en-US" smtClean="0"/>
          </a:p>
          <a:p>
            <a:pPr algn="ctr">
              <a:buNone/>
            </a:pPr>
            <a:r>
              <a:rPr b="1" dirty="0" sz="1600" lang="en-US" smtClean="0"/>
              <a:t>JUSTICE</a:t>
            </a:r>
          </a:p>
          <a:p>
            <a:pPr algn="ctr">
              <a:buNone/>
            </a:pPr>
            <a:endParaRPr b="1" dirty="0" sz="1600" lang="en-US" smtClean="0"/>
          </a:p>
          <a:p>
            <a:pPr algn="ctr">
              <a:buNone/>
            </a:pPr>
            <a:endParaRPr b="1" dirty="0" sz="1600" lang="en-US" smtClean="0"/>
          </a:p>
          <a:p>
            <a:pPr algn="ctr">
              <a:buNone/>
            </a:pPr>
            <a:endParaRPr b="1" dirty="0" sz="1600" lang="en-US" smtClean="0"/>
          </a:p>
          <a:p>
            <a:pPr>
              <a:buNone/>
            </a:pPr>
            <a:r>
              <a:rPr b="1" dirty="0" sz="1600" lang="en-US" smtClean="0"/>
              <a:t>                                       LIB</a:t>
            </a:r>
            <a:r>
              <a:rPr b="1" dirty="0" sz="1600" lang="en-US" smtClean="0"/>
              <a:t>E</a:t>
            </a:r>
            <a:r>
              <a:rPr b="1" dirty="0" sz="1600" lang="en-US" smtClean="0"/>
              <a:t>RTY		EQUAILITY		FATERNITY</a:t>
            </a:r>
            <a:endParaRPr b="1" dirty="0" sz="1600" lang="en-US" smtClean="0"/>
          </a:p>
          <a:p>
            <a:pPr>
              <a:buNone/>
            </a:pPr>
            <a:endParaRPr dirty="0" lang="en-US" smtClean="0"/>
          </a:p>
          <a:p>
            <a:pPr>
              <a:buNone/>
            </a:pPr>
            <a:endParaRPr dirty="0" lang="en-US"/>
          </a:p>
        </p:txBody>
      </p:sp>
      <p:cxnSp>
        <p:nvCxnSpPr>
          <p:cNvPr id="3145728" name="Straight Connector 19"/>
          <p:cNvCxnSpPr>
            <a:cxnSpLocks/>
          </p:cNvCxnSpPr>
          <p:nvPr/>
        </p:nvCxnSpPr>
        <p:spPr>
          <a:xfrm rot="10800000" flipV="1">
            <a:off x="3124200" y="3048000"/>
            <a:ext cx="1219200" cy="685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21"/>
          <p:cNvCxnSpPr>
            <a:cxnSpLocks/>
          </p:cNvCxnSpPr>
          <p:nvPr/>
        </p:nvCxnSpPr>
        <p:spPr>
          <a:xfrm rot="5400000">
            <a:off x="4267200" y="3429000"/>
            <a:ext cx="762000" cy="1588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Connector 23"/>
          <p:cNvCxnSpPr>
            <a:cxnSpLocks/>
          </p:cNvCxnSpPr>
          <p:nvPr/>
        </p:nvCxnSpPr>
        <p:spPr>
          <a:xfrm>
            <a:off x="5029200" y="3124200"/>
            <a:ext cx="1066800" cy="6096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sz="2000" lang="en-US" smtClean="0"/>
              <a:t>BASIC PRINCIPLES OF SOCIAL JUSTICE BY B R AMBEDKAR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sz="1600" lang="en-US" smtClean="0"/>
              <a:t>ESTABLISHMENT OF SOCIETY BASED ON LIBERTY EQUALITY FATERNITY</a:t>
            </a:r>
          </a:p>
          <a:p>
            <a:r>
              <a:rPr b="1" dirty="0" sz="1600" lang="en-US" smtClean="0"/>
              <a:t>ESTABLISHING DEMOCRACY POLITICAL ECONOMIC AND SOCIAL.</a:t>
            </a:r>
          </a:p>
          <a:p>
            <a:r>
              <a:rPr b="1" dirty="0" sz="1600" lang="en-US" smtClean="0"/>
              <a:t>ESTABLISHING DEMOCRACY THROUGH CONSTITUTIONAL MEASURES.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r>
              <a:rPr dirty="0" sz="1800" lang="en-US" smtClean="0"/>
              <a:t>REFLECTION OF AMBEDKARS SOCIAL JUSTICE THROUGH THE CONSTITUATION OF INDIA</a:t>
            </a:r>
            <a:br>
              <a:rPr dirty="0" sz="1800" lang="en-US" smtClean="0"/>
            </a:br>
            <a:endParaRPr dirty="0" sz="1800" lang="en-US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sz="1600" lang="en-US" smtClean="0"/>
              <a:t>THE PREAMBLE OF INDIAN CONSTITUATION IS THE MIRROR OF SOCIAL JUSTICE.THE WORD CONTAINED  IN THE PREAMBLE.</a:t>
            </a:r>
          </a:p>
          <a:p>
            <a:r>
              <a:rPr b="1" dirty="0" sz="1600" lang="en-US" smtClean="0"/>
              <a:t>JUSTICE SOCIAL ECONOMIC AND POLITICALFATERNITY EQUALITY OF STATUS.</a:t>
            </a:r>
          </a:p>
          <a:p>
            <a:r>
              <a:rPr b="1" dirty="0" sz="1600" lang="en-US" smtClean="0"/>
              <a:t>PART THREE OF THE CONSTITUATION RELATING THE FUNDAMENTAL RIGHTS CONTAINS THE THEME OF SOCIAL  JUSTICE.</a:t>
            </a:r>
          </a:p>
          <a:p>
            <a:pPr>
              <a:buNone/>
            </a:pPr>
            <a:endParaRPr dirty="0" lang="en-US"/>
          </a:p>
        </p:txBody>
      </p:sp>
      <p:pic>
        <p:nvPicPr>
          <p:cNvPr id="2097153" name="Picture 2" descr="C:\Users\Admin\Desktop\613jkSV4qIL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581400" y="3048000"/>
            <a:ext cx="2152650" cy="3427787"/>
          </a:xfrm>
          <a:prstGeom prst="rect"/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Content Placeholder 3" descr="maxresdefault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09600" y="1295400"/>
            <a:ext cx="8046155" cy="4525962"/>
          </a:xfr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lastClr="000000" val="windowText"/>
      </a:dk1>
      <a:lt1>
        <a:sysClr lastClr="FFFFFF" val="window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5400000" dist="508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r="5400000" dist="508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l" rig="threePt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r="5400000" dist="508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dir="t" rig="balanced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algn="t" flip="none" sx="95000" sy="95000" tx="0" ty="0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                            AMBEDKAR AND SOCIAL JUSTICE  Represented By Anindita Chatterjee                        Full Name  Baba saheb bhimrao ramji AmbedkaR (14th April 1891-6th December 1956 )    </dc:title>
  <dc:creator>Admin</dc:creator>
  <cp:lastModifiedBy>Admin</cp:lastModifiedBy>
  <dcterms:created xsi:type="dcterms:W3CDTF">2019-04-22T16:14:15Z</dcterms:created>
  <dcterms:modified xsi:type="dcterms:W3CDTF">2020-04-18T04:30:38Z</dcterms:modified>
</cp:coreProperties>
</file>